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318" r:id="rId2"/>
    <p:sldId id="411" r:id="rId3"/>
    <p:sldId id="412" r:id="rId4"/>
    <p:sldId id="413" r:id="rId5"/>
    <p:sldId id="414" r:id="rId6"/>
    <p:sldId id="415" r:id="rId7"/>
    <p:sldId id="416" r:id="rId8"/>
    <p:sldId id="417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8" r:id="rId22"/>
    <p:sldId id="409" r:id="rId23"/>
    <p:sldId id="410" r:id="rId24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Vaalea tyyli 3 - Korostu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9824" autoAdjust="0"/>
  </p:normalViewPr>
  <p:slideViewPr>
    <p:cSldViewPr>
      <p:cViewPr>
        <p:scale>
          <a:sx n="71" d="100"/>
          <a:sy n="71" d="100"/>
        </p:scale>
        <p:origin x="-102" y="-168"/>
      </p:cViewPr>
      <p:guideLst>
        <p:guide orient="horz" pos="864"/>
        <p:guide pos="528"/>
      </p:guideLst>
    </p:cSldViewPr>
  </p:slideViewPr>
  <p:outlineViewPr>
    <p:cViewPr>
      <p:scale>
        <a:sx n="33" d="100"/>
        <a:sy n="33" d="100"/>
      </p:scale>
      <p:origin x="42" y="46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50" y="-96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458" cy="49665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073" y="0"/>
            <a:ext cx="2890458" cy="49665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DF2B79E1-7D21-43FE-8F3F-265030FB97C1}" type="datetimeFigureOut">
              <a:rPr lang="fi-FI"/>
              <a:pPr>
                <a:defRPr/>
              </a:pPr>
              <a:t>24.5.2010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1" y="9428402"/>
            <a:ext cx="2890458" cy="49665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073" y="9428402"/>
            <a:ext cx="2890458" cy="49665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C5215E3E-5376-4580-ACCC-7368AE337E0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458" cy="49665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073" y="0"/>
            <a:ext cx="2890458" cy="49665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682E033-60C6-4C60-9F2D-3762F5FDAC42}" type="datetimeFigureOut">
              <a:rPr lang="en-US"/>
              <a:pPr>
                <a:defRPr/>
              </a:pPr>
              <a:t>5/24/2010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pPr lvl="0"/>
            <a:endParaRPr lang="fi-F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788"/>
            <a:ext cx="5335270" cy="4466670"/>
          </a:xfrm>
          <a:prstGeom prst="rect">
            <a:avLst/>
          </a:prstGeom>
        </p:spPr>
        <p:txBody>
          <a:bodyPr vert="horz" lIns="90727" tIns="45363" rIns="90727" bIns="4536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81114" y="9428402"/>
            <a:ext cx="2555445" cy="49665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073" y="9428402"/>
            <a:ext cx="2890458" cy="49665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83DB5C6-6B79-4AE4-A5B3-3DAF818EE3C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21512" name="Picture 7" descr="Tekes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289" y="9150723"/>
            <a:ext cx="875707" cy="641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Title taust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938" y="7938"/>
            <a:ext cx="9199563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8"/>
          <p:cNvSpPr>
            <a:spLocks/>
          </p:cNvSpPr>
          <p:nvPr/>
        </p:nvSpPr>
        <p:spPr bwMode="auto">
          <a:xfrm rot="16200000">
            <a:off x="8607426" y="5908675"/>
            <a:ext cx="576262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en-US" sz="1000">
                <a:solidFill>
                  <a:schemeClr val="bg1"/>
                </a:solidFill>
              </a:rPr>
              <a:t>10/2009</a:t>
            </a:r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7" name="Footer Placeholder 10"/>
          <p:cNvSpPr>
            <a:spLocks/>
          </p:cNvSpPr>
          <p:nvPr/>
        </p:nvSpPr>
        <p:spPr bwMode="auto">
          <a:xfrm rot="16200000">
            <a:off x="8340725" y="5002213"/>
            <a:ext cx="1116013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r>
              <a:rPr lang="fi-FI" sz="1000">
                <a:solidFill>
                  <a:schemeClr val="bg1"/>
                </a:solidFill>
              </a:rPr>
              <a:t>© Copyright Tekes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3108" y="2130425"/>
            <a:ext cx="6219604" cy="792000"/>
          </a:xfrm>
        </p:spPr>
        <p:txBody>
          <a:bodyPr/>
          <a:lstStyle>
            <a:lvl1pPr algn="r">
              <a:lnSpc>
                <a:spcPct val="100000"/>
              </a:lnSpc>
              <a:defRPr sz="4800">
                <a:solidFill>
                  <a:srgbClr val="FFFFFF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0214" y="1357298"/>
            <a:ext cx="4788000" cy="756000"/>
          </a:xfrm>
        </p:spPr>
        <p:txBody>
          <a:bodyPr tIns="0" anchor="b"/>
          <a:lstStyle>
            <a:lvl1pPr marL="0" indent="0" algn="r">
              <a:spcBef>
                <a:spcPts val="0"/>
              </a:spcBef>
              <a:buNone/>
              <a:defRPr sz="4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Muokkaa alaotsikon perustyyliä napsautt.</a:t>
            </a:r>
            <a:endParaRPr lang="fi-FI" noProof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5"/>
          </p:nvPr>
        </p:nvSpPr>
        <p:spPr>
          <a:xfrm rot="16200000">
            <a:off x="7743404" y="5314519"/>
            <a:ext cx="1764000" cy="180000"/>
          </a:xfrm>
        </p:spPr>
        <p:txBody>
          <a:bodyPr/>
          <a:lstStyle>
            <a:lvl1pPr>
              <a:buNone/>
              <a:defRPr sz="1000">
                <a:solidFill>
                  <a:schemeClr val="bg1"/>
                </a:solidFill>
              </a:defRPr>
            </a:lvl1pPr>
            <a:lvl2pPr>
              <a:buNone/>
              <a:defRPr sz="700">
                <a:solidFill>
                  <a:srgbClr val="000000"/>
                </a:solidFill>
              </a:defRPr>
            </a:lvl2pPr>
            <a:lvl3pPr>
              <a:buNone/>
              <a:defRPr sz="700">
                <a:solidFill>
                  <a:srgbClr val="000000"/>
                </a:solidFill>
              </a:defRPr>
            </a:lvl3pPr>
            <a:lvl4pPr>
              <a:buNone/>
              <a:defRPr sz="700">
                <a:solidFill>
                  <a:srgbClr val="000000"/>
                </a:solidFill>
              </a:defRPr>
            </a:lvl4pPr>
            <a:lvl5pPr>
              <a:buNone/>
              <a:defRPr sz="7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noProof="0" smtClean="0"/>
              <a:t>Muokkaa tekstin perustyylejä napsauttamalla</a:t>
            </a:r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8B2A8D-8293-4AFA-A1A9-60225F6329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3008313" cy="648000"/>
          </a:xfrm>
        </p:spPr>
        <p:txBody>
          <a:bodyPr anchor="b"/>
          <a:lstStyle>
            <a:lvl1pPr algn="l">
              <a:defRPr sz="2000" b="1">
                <a:solidFill>
                  <a:srgbClr val="0080C8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14356"/>
            <a:ext cx="4824000" cy="5256000"/>
          </a:xfrm>
        </p:spPr>
        <p:txBody>
          <a:bodyPr/>
          <a:lstStyle>
            <a:lvl1pPr marL="0">
              <a:defRPr sz="2100"/>
            </a:lvl1pPr>
            <a:lvl2pPr>
              <a:defRPr sz="1900"/>
            </a:lvl2pPr>
            <a:lvl3pPr>
              <a:defRPr sz="16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536000"/>
          </a:xfr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5"/>
          </p:nvPr>
        </p:nvSpPr>
        <p:spPr>
          <a:xfrm rot="16200000">
            <a:off x="7743404" y="5314519"/>
            <a:ext cx="1764000" cy="180000"/>
          </a:xfrm>
        </p:spPr>
        <p:txBody>
          <a:bodyPr/>
          <a:lstStyle>
            <a:lvl1pPr>
              <a:buNone/>
              <a:defRPr sz="1000">
                <a:solidFill>
                  <a:srgbClr val="000000"/>
                </a:solidFill>
              </a:defRPr>
            </a:lvl1pPr>
            <a:lvl2pPr>
              <a:buNone/>
              <a:defRPr sz="700">
                <a:solidFill>
                  <a:srgbClr val="000000"/>
                </a:solidFill>
              </a:defRPr>
            </a:lvl2pPr>
            <a:lvl3pPr>
              <a:buNone/>
              <a:defRPr sz="700">
                <a:solidFill>
                  <a:srgbClr val="000000"/>
                </a:solidFill>
              </a:defRPr>
            </a:lvl3pPr>
            <a:lvl4pPr>
              <a:buNone/>
              <a:defRPr sz="700">
                <a:solidFill>
                  <a:srgbClr val="000000"/>
                </a:solidFill>
              </a:defRPr>
            </a:lvl4pPr>
            <a:lvl5pPr>
              <a:buNone/>
              <a:defRPr sz="7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noProof="0" smtClean="0"/>
              <a:t>Muokkaa tekstin perustyylejä napsauttamalla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9105" y="6143625"/>
            <a:ext cx="4214813" cy="428625"/>
          </a:xfrm>
        </p:spPr>
        <p:txBody>
          <a:bodyPr/>
          <a:lstStyle>
            <a:lvl1pPr>
              <a:buNone/>
              <a:defRPr sz="1400">
                <a:solidFill>
                  <a:srgbClr val="000000"/>
                </a:solidFill>
              </a:defRPr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noProof="0" dirty="0" smtClean="0"/>
              <a:t>Muokkaa tekstin perustyylejä napsauttamalla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10/2009</a:t>
            </a:r>
            <a:endParaRPr lang="fi-FI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Tekes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DA277-BC3A-43AE-B2E7-A578DC31A12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10/2009</a:t>
            </a:r>
            <a:endParaRPr lang="fi-FI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Tekes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968E7-775B-474B-A559-930BAAE8276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39750"/>
            <a:ext cx="7848600" cy="889000"/>
          </a:xfrm>
        </p:spPr>
        <p:txBody>
          <a:bodyPr/>
          <a:lstStyle/>
          <a:p>
            <a:r>
              <a:rPr lang="en-US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55763"/>
            <a:ext cx="7848600" cy="4284662"/>
          </a:xfrm>
        </p:spPr>
        <p:txBody>
          <a:bodyPr/>
          <a:lstStyle/>
          <a:p>
            <a:pPr lvl="0"/>
            <a:r>
              <a:rPr lang="en-US"/>
              <a:t>Muokkaa tekstin perustyylejä napsauttamalla</a:t>
            </a:r>
          </a:p>
          <a:p>
            <a:pPr lvl="1"/>
            <a:r>
              <a:rPr lang="en-US"/>
              <a:t>toinen taso</a:t>
            </a:r>
          </a:p>
          <a:p>
            <a:pPr lvl="2"/>
            <a:r>
              <a:rPr lang="en-US"/>
              <a:t>kolmas taso</a:t>
            </a:r>
          </a:p>
          <a:p>
            <a:pPr lvl="3"/>
            <a:r>
              <a:rPr lang="en-US"/>
              <a:t>neljäs taso</a:t>
            </a:r>
          </a:p>
          <a:p>
            <a:pPr lvl="4"/>
            <a:r>
              <a:rPr lang="en-US"/>
              <a:t>viides taso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10/2009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Tekes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1525-04F0-40C2-982E-DADE54B9BA0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e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Tausta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9213" y="1312863"/>
            <a:ext cx="3865563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3108" y="2130425"/>
            <a:ext cx="6219604" cy="792000"/>
          </a:xfrm>
        </p:spPr>
        <p:txBody>
          <a:bodyPr/>
          <a:lstStyle>
            <a:lvl1pPr algn="r">
              <a:lnSpc>
                <a:spcPct val="100000"/>
              </a:lnSpc>
              <a:defRPr sz="4800">
                <a:solidFill>
                  <a:srgbClr val="0080C8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0214" y="1357298"/>
            <a:ext cx="4788000" cy="756000"/>
          </a:xfrm>
        </p:spPr>
        <p:txBody>
          <a:bodyPr tIns="0" anchor="b"/>
          <a:lstStyle>
            <a:lvl1pPr marL="0" indent="0" algn="r">
              <a:spcBef>
                <a:spcPts val="0"/>
              </a:spcBef>
              <a:buNone/>
              <a:defRPr sz="4800">
                <a:solidFill>
                  <a:srgbClr val="0080C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Muokkaa alaotsikon perustyyliä napsautt.</a:t>
            </a:r>
            <a:endParaRPr lang="fi-FI" noProof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5"/>
          </p:nvPr>
        </p:nvSpPr>
        <p:spPr>
          <a:xfrm rot="16200000">
            <a:off x="7743404" y="5314519"/>
            <a:ext cx="1764000" cy="180000"/>
          </a:xfrm>
        </p:spPr>
        <p:txBody>
          <a:bodyPr/>
          <a:lstStyle>
            <a:lvl1pPr>
              <a:buNone/>
              <a:defRPr sz="1000">
                <a:solidFill>
                  <a:srgbClr val="000000"/>
                </a:solidFill>
              </a:defRPr>
            </a:lvl1pPr>
            <a:lvl2pPr>
              <a:buNone/>
              <a:defRPr sz="700">
                <a:solidFill>
                  <a:srgbClr val="000000"/>
                </a:solidFill>
              </a:defRPr>
            </a:lvl2pPr>
            <a:lvl3pPr>
              <a:buNone/>
              <a:defRPr sz="700">
                <a:solidFill>
                  <a:srgbClr val="000000"/>
                </a:solidFill>
              </a:defRPr>
            </a:lvl3pPr>
            <a:lvl4pPr>
              <a:buNone/>
              <a:defRPr sz="700">
                <a:solidFill>
                  <a:srgbClr val="000000"/>
                </a:solidFill>
              </a:defRPr>
            </a:lvl4pPr>
            <a:lvl5pPr>
              <a:buNone/>
              <a:defRPr sz="7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noProof="0" smtClean="0"/>
              <a:t>Muokkaa tekstin perustyylejä napsauttamalla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10/2009</a:t>
            </a:r>
            <a:endParaRPr lang="fi-FI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i-FI"/>
              <a:t>© Copyright Tekes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E9268A2-A14F-4A9B-9ED6-D2AB06FBB50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 marL="0" indent="-180000">
              <a:defRPr sz="1900">
                <a:solidFill>
                  <a:schemeClr val="tx1"/>
                </a:solidFill>
              </a:defRPr>
            </a:lvl2pPr>
            <a:lvl3pPr marL="0" indent="-180000">
              <a:buFont typeface="Arial" pitchFamily="34" charset="0"/>
              <a:buChar char="•"/>
              <a:defRPr sz="1600"/>
            </a:lvl3pPr>
            <a:lvl4pPr marL="0" indent="-180000">
              <a:buFont typeface="Arial" pitchFamily="34" charset="0"/>
              <a:buChar char="•"/>
              <a:defRPr sz="1600"/>
            </a:lvl4pPr>
            <a:lvl5pPr marL="0" indent="-180000">
              <a:buFont typeface="Arial" pitchFamily="34" charset="0"/>
              <a:buChar char="−"/>
              <a:defRPr sz="1400">
                <a:solidFill>
                  <a:srgbClr val="0080C8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9105" y="6143625"/>
            <a:ext cx="4214813" cy="428625"/>
          </a:xfrm>
        </p:spPr>
        <p:txBody>
          <a:bodyPr/>
          <a:lstStyle>
            <a:lvl1pPr>
              <a:buNone/>
              <a:defRPr sz="1400">
                <a:solidFill>
                  <a:srgbClr val="000000"/>
                </a:solidFill>
              </a:defRPr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noProof="0" dirty="0" smtClean="0"/>
              <a:t>Muokkaa tekstin perustyylejä napsauttamalla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5"/>
          </p:nvPr>
        </p:nvSpPr>
        <p:spPr>
          <a:xfrm rot="16200000">
            <a:off x="7743404" y="5314519"/>
            <a:ext cx="1764000" cy="180000"/>
          </a:xfrm>
        </p:spPr>
        <p:txBody>
          <a:bodyPr/>
          <a:lstStyle>
            <a:lvl1pPr>
              <a:buNone/>
              <a:defRPr sz="1000">
                <a:solidFill>
                  <a:srgbClr val="000000"/>
                </a:solidFill>
              </a:defRPr>
            </a:lvl1pPr>
            <a:lvl2pPr>
              <a:buNone/>
              <a:defRPr sz="700">
                <a:solidFill>
                  <a:srgbClr val="000000"/>
                </a:solidFill>
              </a:defRPr>
            </a:lvl2pPr>
            <a:lvl3pPr>
              <a:buNone/>
              <a:defRPr sz="700">
                <a:solidFill>
                  <a:srgbClr val="000000"/>
                </a:solidFill>
              </a:defRPr>
            </a:lvl3pPr>
            <a:lvl4pPr>
              <a:buNone/>
              <a:defRPr sz="700">
                <a:solidFill>
                  <a:srgbClr val="000000"/>
                </a:solidFill>
              </a:defRPr>
            </a:lvl4pPr>
            <a:lvl5pPr>
              <a:buNone/>
              <a:defRPr sz="7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noProof="0" smtClean="0"/>
              <a:t>Muokkaa tekstin perustyylejä napsauttamalla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10/2009</a:t>
            </a:r>
            <a:endParaRPr lang="fi-FI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Tekes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8BE19-83AA-4E60-AD35-6F89750D95D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42938" y="0"/>
            <a:ext cx="7693025" cy="6858000"/>
          </a:xfrm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 dirty="0" smtClean="0"/>
              <a:t>Lisää kuva napsauttamalla kuvaketta</a:t>
            </a:r>
            <a:endParaRPr lang="fi-FI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200000" cy="1362075"/>
          </a:xfrm>
        </p:spPr>
        <p:txBody>
          <a:bodyPr/>
          <a:lstStyle>
            <a:lvl1pPr algn="l">
              <a:lnSpc>
                <a:spcPct val="100000"/>
              </a:lnSpc>
              <a:defRPr sz="3800" b="0" cap="all">
                <a:solidFill>
                  <a:srgbClr val="0080C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48" y="6237290"/>
            <a:ext cx="3921125" cy="62071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5"/>
          </p:nvPr>
        </p:nvSpPr>
        <p:spPr>
          <a:xfrm rot="16200000">
            <a:off x="7743404" y="5314519"/>
            <a:ext cx="1764000" cy="180000"/>
          </a:xfrm>
        </p:spPr>
        <p:txBody>
          <a:bodyPr/>
          <a:lstStyle>
            <a:lvl1pPr>
              <a:buNone/>
              <a:defRPr sz="1000">
                <a:solidFill>
                  <a:srgbClr val="000000"/>
                </a:solidFill>
              </a:defRPr>
            </a:lvl1pPr>
            <a:lvl2pPr>
              <a:buNone/>
              <a:defRPr sz="700">
                <a:solidFill>
                  <a:srgbClr val="000000"/>
                </a:solidFill>
              </a:defRPr>
            </a:lvl2pPr>
            <a:lvl3pPr>
              <a:buNone/>
              <a:defRPr sz="700">
                <a:solidFill>
                  <a:srgbClr val="000000"/>
                </a:solidFill>
              </a:defRPr>
            </a:lvl3pPr>
            <a:lvl4pPr>
              <a:buNone/>
              <a:defRPr sz="700">
                <a:solidFill>
                  <a:srgbClr val="000000"/>
                </a:solidFill>
              </a:defRPr>
            </a:lvl4pPr>
            <a:lvl5pPr>
              <a:buNone/>
              <a:defRPr sz="7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noProof="0" smtClean="0"/>
              <a:t>Muokkaa tekstin perustyylejä napsauttamalla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10/2009</a:t>
            </a:r>
            <a:endParaRPr lang="fi-FI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Tekes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C0DB7-A15C-4DA1-B8E9-D7E9E205857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1612"/>
            <a:ext cx="3852000" cy="4392000"/>
          </a:xfrm>
        </p:spPr>
        <p:txBody>
          <a:bodyPr/>
          <a:lstStyle>
            <a:lvl1pPr>
              <a:defRPr sz="1800"/>
            </a:lvl1pPr>
            <a:lvl2pPr marL="0">
              <a:defRPr sz="1600"/>
            </a:lvl2pPr>
            <a:lvl3pPr marL="0">
              <a:defRPr sz="1600"/>
            </a:lvl3pPr>
            <a:lvl4pPr marL="0">
              <a:defRPr sz="1600"/>
            </a:lvl4pPr>
            <a:lvl5pPr marL="0">
              <a:buFont typeface="Arial" pitchFamily="34" charset="0"/>
              <a:buChar char="−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9105" y="6143625"/>
            <a:ext cx="4214813" cy="428625"/>
          </a:xfrm>
        </p:spPr>
        <p:txBody>
          <a:bodyPr/>
          <a:lstStyle>
            <a:lvl1pPr>
              <a:buNone/>
              <a:defRPr sz="1400">
                <a:solidFill>
                  <a:srgbClr val="000000"/>
                </a:solidFill>
              </a:defRPr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noProof="0" dirty="0" smtClean="0"/>
              <a:t>Muokkaa tekstin perustyylejä napsauttamalla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4460494" y="1571612"/>
            <a:ext cx="3852000" cy="4392000"/>
          </a:xfrm>
        </p:spPr>
        <p:txBody>
          <a:bodyPr/>
          <a:lstStyle>
            <a:lvl1pPr>
              <a:defRPr sz="1800"/>
            </a:lvl1pPr>
            <a:lvl2pPr marL="0">
              <a:defRPr sz="1600"/>
            </a:lvl2pPr>
            <a:lvl3pPr marL="0">
              <a:defRPr sz="1600"/>
            </a:lvl3pPr>
            <a:lvl4pPr marL="0">
              <a:defRPr sz="1600"/>
            </a:lvl4pPr>
            <a:lvl5pPr marL="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 rot="16200000">
            <a:off x="7743404" y="5314519"/>
            <a:ext cx="1764000" cy="180000"/>
          </a:xfrm>
        </p:spPr>
        <p:txBody>
          <a:bodyPr/>
          <a:lstStyle>
            <a:lvl1pPr>
              <a:buNone/>
              <a:defRPr sz="1000">
                <a:solidFill>
                  <a:srgbClr val="000000"/>
                </a:solidFill>
              </a:defRPr>
            </a:lvl1pPr>
            <a:lvl2pPr>
              <a:buNone/>
              <a:defRPr sz="700">
                <a:solidFill>
                  <a:srgbClr val="000000"/>
                </a:solidFill>
              </a:defRPr>
            </a:lvl2pPr>
            <a:lvl3pPr>
              <a:buNone/>
              <a:defRPr sz="700">
                <a:solidFill>
                  <a:srgbClr val="000000"/>
                </a:solidFill>
              </a:defRPr>
            </a:lvl3pPr>
            <a:lvl4pPr>
              <a:buNone/>
              <a:defRPr sz="700">
                <a:solidFill>
                  <a:srgbClr val="000000"/>
                </a:solidFill>
              </a:defRPr>
            </a:lvl4pPr>
            <a:lvl5pPr>
              <a:buNone/>
              <a:defRPr sz="7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noProof="0" smtClean="0"/>
              <a:t>Muokkaa tekstin perustyylejä napsauttamalla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10/2009</a:t>
            </a:r>
            <a:endParaRPr lang="fi-FI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Tekes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44F52-3421-4FB8-8B39-5CF79770165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6073"/>
            <a:ext cx="3788827" cy="639762"/>
          </a:xfrm>
        </p:spPr>
        <p:txBody>
          <a:bodyPr anchor="b"/>
          <a:lstStyle>
            <a:lvl1pPr marL="0" indent="0">
              <a:buNone/>
              <a:defRPr sz="2100" b="1">
                <a:solidFill>
                  <a:srgbClr val="0080C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8660" y="1603693"/>
            <a:ext cx="3790315" cy="639762"/>
          </a:xfrm>
        </p:spPr>
        <p:txBody>
          <a:bodyPr anchor="b"/>
          <a:lstStyle>
            <a:lvl1pPr marL="0" indent="0">
              <a:buNone/>
              <a:defRPr sz="2100" b="1">
                <a:solidFill>
                  <a:srgbClr val="0080C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2237414"/>
            <a:ext cx="3790800" cy="3780000"/>
          </a:xfrm>
        </p:spPr>
        <p:txBody>
          <a:bodyPr/>
          <a:lstStyle>
            <a:lvl1pPr>
              <a:defRPr sz="1800"/>
            </a:lvl1pPr>
            <a:lvl2pPr marL="0">
              <a:defRPr sz="1600"/>
            </a:lvl2pPr>
            <a:lvl3pPr marL="0">
              <a:defRPr sz="1600"/>
            </a:lvl3pPr>
            <a:lvl4pPr marL="0">
              <a:defRPr sz="1600"/>
            </a:lvl4pPr>
            <a:lvl5pPr marL="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15802" y="2237414"/>
            <a:ext cx="3790800" cy="3780000"/>
          </a:xfrm>
        </p:spPr>
        <p:txBody>
          <a:bodyPr/>
          <a:lstStyle>
            <a:lvl1pPr>
              <a:defRPr sz="1800"/>
            </a:lvl1pPr>
            <a:lvl2pPr marL="0">
              <a:defRPr sz="1600"/>
            </a:lvl2pPr>
            <a:lvl3pPr marL="0">
              <a:defRPr sz="1600"/>
            </a:lvl3pPr>
            <a:lvl4pPr marL="0">
              <a:defRPr sz="1600"/>
            </a:lvl4pPr>
            <a:lvl5pPr marL="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 rot="16200000">
            <a:off x="7743404" y="5314519"/>
            <a:ext cx="1764000" cy="180000"/>
          </a:xfrm>
        </p:spPr>
        <p:txBody>
          <a:bodyPr/>
          <a:lstStyle>
            <a:lvl1pPr>
              <a:buNone/>
              <a:defRPr sz="1000">
                <a:solidFill>
                  <a:srgbClr val="000000"/>
                </a:solidFill>
              </a:defRPr>
            </a:lvl1pPr>
            <a:lvl2pPr>
              <a:buNone/>
              <a:defRPr sz="700">
                <a:solidFill>
                  <a:srgbClr val="000000"/>
                </a:solidFill>
              </a:defRPr>
            </a:lvl2pPr>
            <a:lvl3pPr>
              <a:buNone/>
              <a:defRPr sz="700">
                <a:solidFill>
                  <a:srgbClr val="000000"/>
                </a:solidFill>
              </a:defRPr>
            </a:lvl3pPr>
            <a:lvl4pPr>
              <a:buNone/>
              <a:defRPr sz="700">
                <a:solidFill>
                  <a:srgbClr val="000000"/>
                </a:solidFill>
              </a:defRPr>
            </a:lvl4pPr>
            <a:lvl5pPr>
              <a:buNone/>
              <a:defRPr sz="7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noProof="0" smtClean="0"/>
              <a:t>Muokkaa tekstin perustyylejä napsauttamalla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59105" y="6143625"/>
            <a:ext cx="4214813" cy="428625"/>
          </a:xfrm>
        </p:spPr>
        <p:txBody>
          <a:bodyPr/>
          <a:lstStyle>
            <a:lvl1pPr>
              <a:buNone/>
              <a:defRPr sz="1400">
                <a:solidFill>
                  <a:srgbClr val="000000"/>
                </a:solidFill>
              </a:defRPr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noProof="0" dirty="0" smtClean="0"/>
              <a:t>Muokkaa tekstin perustyylejä napsauttamalla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10/2009</a:t>
            </a:r>
            <a:endParaRPr lang="fi-FI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Tekes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A1F15-8137-4E72-90F2-F2F8A4AD376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 rot="16200000">
            <a:off x="7743404" y="5314519"/>
            <a:ext cx="1764000" cy="180000"/>
          </a:xfrm>
        </p:spPr>
        <p:txBody>
          <a:bodyPr/>
          <a:lstStyle>
            <a:lvl1pPr>
              <a:buNone/>
              <a:defRPr sz="1000">
                <a:solidFill>
                  <a:srgbClr val="000000"/>
                </a:solidFill>
              </a:defRPr>
            </a:lvl1pPr>
            <a:lvl2pPr>
              <a:buNone/>
              <a:defRPr sz="700">
                <a:solidFill>
                  <a:srgbClr val="000000"/>
                </a:solidFill>
              </a:defRPr>
            </a:lvl2pPr>
            <a:lvl3pPr>
              <a:buNone/>
              <a:defRPr sz="700">
                <a:solidFill>
                  <a:srgbClr val="000000"/>
                </a:solidFill>
              </a:defRPr>
            </a:lvl3pPr>
            <a:lvl4pPr>
              <a:buNone/>
              <a:defRPr sz="700">
                <a:solidFill>
                  <a:srgbClr val="000000"/>
                </a:solidFill>
              </a:defRPr>
            </a:lvl4pPr>
            <a:lvl5pPr>
              <a:buNone/>
              <a:defRPr sz="7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noProof="0" smtClean="0"/>
              <a:t>Muokkaa tekstin perustyylejä napsauttamalla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9105" y="6143625"/>
            <a:ext cx="4214813" cy="428625"/>
          </a:xfrm>
        </p:spPr>
        <p:txBody>
          <a:bodyPr/>
          <a:lstStyle>
            <a:lvl1pPr>
              <a:buNone/>
              <a:defRPr sz="1400">
                <a:solidFill>
                  <a:srgbClr val="000000"/>
                </a:solidFill>
              </a:defRPr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noProof="0" dirty="0" smtClean="0"/>
              <a:t>Muokkaa tekstin perustyylejä napsauttamalla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10/2009</a:t>
            </a:r>
            <a:endParaRPr 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Tekes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525B5-4794-4C0F-8AAB-AFB39DC04B4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es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fi-FI" noProof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61988" y="1589723"/>
            <a:ext cx="7848000" cy="324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Muokkaa tekstin perustyylejä napsauttamalla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024" y="4857760"/>
            <a:ext cx="4644000" cy="1080000"/>
          </a:xfrm>
        </p:spPr>
        <p:txBody>
          <a:bodyPr/>
          <a:lstStyle>
            <a:lvl1pPr>
              <a:buNone/>
              <a:defRPr sz="1600">
                <a:solidFill>
                  <a:srgbClr val="000000"/>
                </a:solidFill>
              </a:defRPr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noProof="0" dirty="0" smtClean="0"/>
              <a:t>Muokkaa tekstin perustyylejä napsauttamalla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 rot="16200000">
            <a:off x="7743404" y="5314519"/>
            <a:ext cx="1764000" cy="180000"/>
          </a:xfrm>
        </p:spPr>
        <p:txBody>
          <a:bodyPr/>
          <a:lstStyle>
            <a:lvl1pPr>
              <a:buNone/>
              <a:defRPr sz="1000">
                <a:solidFill>
                  <a:srgbClr val="000000"/>
                </a:solidFill>
              </a:defRPr>
            </a:lvl1pPr>
            <a:lvl2pPr>
              <a:buNone/>
              <a:defRPr sz="700">
                <a:solidFill>
                  <a:srgbClr val="000000"/>
                </a:solidFill>
              </a:defRPr>
            </a:lvl2pPr>
            <a:lvl3pPr>
              <a:buNone/>
              <a:defRPr sz="700">
                <a:solidFill>
                  <a:srgbClr val="000000"/>
                </a:solidFill>
              </a:defRPr>
            </a:lvl3pPr>
            <a:lvl4pPr>
              <a:buNone/>
              <a:defRPr sz="700">
                <a:solidFill>
                  <a:srgbClr val="000000"/>
                </a:solidFill>
              </a:defRPr>
            </a:lvl4pPr>
            <a:lvl5pPr>
              <a:buNone/>
              <a:defRPr sz="7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noProof="0" smtClean="0"/>
              <a:t>Muokkaa tekstin perustyylejä napsauttamalla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10/2009</a:t>
            </a:r>
            <a:endParaRPr lang="fi-FI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Tekes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999EA-2ECD-4FE7-9C76-998B6A10FD5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5"/>
          </p:nvPr>
        </p:nvSpPr>
        <p:spPr>
          <a:xfrm rot="16200000">
            <a:off x="7743404" y="5314519"/>
            <a:ext cx="1764000" cy="180000"/>
          </a:xfrm>
        </p:spPr>
        <p:txBody>
          <a:bodyPr/>
          <a:lstStyle>
            <a:lvl1pPr>
              <a:buNone/>
              <a:defRPr sz="1000">
                <a:solidFill>
                  <a:srgbClr val="000000"/>
                </a:solidFill>
              </a:defRPr>
            </a:lvl1pPr>
            <a:lvl2pPr>
              <a:buNone/>
              <a:defRPr sz="700">
                <a:solidFill>
                  <a:srgbClr val="000000"/>
                </a:solidFill>
              </a:defRPr>
            </a:lvl2pPr>
            <a:lvl3pPr>
              <a:buNone/>
              <a:defRPr sz="700">
                <a:solidFill>
                  <a:srgbClr val="000000"/>
                </a:solidFill>
              </a:defRPr>
            </a:lvl3pPr>
            <a:lvl4pPr>
              <a:buNone/>
              <a:defRPr sz="700">
                <a:solidFill>
                  <a:srgbClr val="000000"/>
                </a:solidFill>
              </a:defRPr>
            </a:lvl4pPr>
            <a:lvl5pPr>
              <a:buNone/>
              <a:defRPr sz="7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noProof="0" smtClean="0"/>
              <a:t>Muokkaa tekstin perustyylejä napsauttamalla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10/2009</a:t>
            </a:r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© Copyright Tekes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40610-1F1E-401B-9B4A-892CB72EAE8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ekes_PP_sivupalkki_150dpi.jp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424863" y="714375"/>
            <a:ext cx="719137" cy="360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39750"/>
            <a:ext cx="78486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fi-FI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55763"/>
            <a:ext cx="7848600" cy="42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8551863" y="5908675"/>
            <a:ext cx="576262" cy="17938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10/2009</a:t>
            </a:r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8285162" y="5002213"/>
            <a:ext cx="1116013" cy="17938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i-FI"/>
              <a:t>© Copyright Tekes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4938" y="6538913"/>
            <a:ext cx="288925" cy="1793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7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A2F9DB-B5EC-49D0-A338-A544B38F07F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32" name="Picture 7" descr="Tekeslogo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27925" y="6008688"/>
            <a:ext cx="9017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3" r:id="rId13"/>
  </p:sldLayoutIdLst>
  <p:hf sldNum="0" hdr="0"/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 kern="1200">
          <a:solidFill>
            <a:srgbClr val="00000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lnSpc>
          <a:spcPts val="3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6pPr>
      <a:lvl7pPr marL="914400" algn="l" rtl="0" fontAlgn="base">
        <a:lnSpc>
          <a:spcPts val="3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7pPr>
      <a:lvl8pPr marL="1371600" algn="l" rtl="0" fontAlgn="base">
        <a:lnSpc>
          <a:spcPts val="3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8pPr>
      <a:lvl9pPr marL="1828800" algn="l" rtl="0" fontAlgn="base">
        <a:lnSpc>
          <a:spcPts val="30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100" kern="1200">
          <a:solidFill>
            <a:schemeClr val="tx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92233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900" kern="12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1143000" indent="-13223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000000"/>
          </a:solidFill>
          <a:latin typeface="+mn-lt"/>
          <a:ea typeface="ＭＳ Ｐゴシック" charset="-128"/>
          <a:cs typeface="ＭＳ Ｐゴシック"/>
        </a:defRPr>
      </a:lvl3pPr>
      <a:lvl4pPr marL="1600200" indent="-17795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000000"/>
          </a:solidFill>
          <a:latin typeface="+mn-lt"/>
          <a:ea typeface="ＭＳ Ｐゴシック" charset="-128"/>
          <a:cs typeface="ＭＳ Ｐゴシック"/>
        </a:defRPr>
      </a:lvl4pPr>
      <a:lvl5pPr marL="2057400" indent="-2236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−"/>
        <a:defRPr sz="1400" kern="1200">
          <a:solidFill>
            <a:srgbClr val="0080C8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39750"/>
            <a:ext cx="7848600" cy="5246704"/>
          </a:xfrm>
        </p:spPr>
        <p:txBody>
          <a:bodyPr/>
          <a:lstStyle/>
          <a:p>
            <a:pPr algn="ctr"/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3600" b="1" dirty="0" smtClean="0"/>
              <a:t>Yhteistoiminnan kulttuuriperusta yrityksissä</a:t>
            </a:r>
            <a:r>
              <a:rPr lang="fi-FI" b="1" dirty="0" smtClean="0"/>
              <a:t/>
            </a:r>
            <a:br>
              <a:rPr lang="fi-FI" b="1" dirty="0" smtClean="0"/>
            </a:br>
            <a:r>
              <a:rPr lang="fi-FI" b="1" dirty="0" smtClean="0"/>
              <a:t>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Tiimit, tuotannollinen kumppanuus </a:t>
            </a:r>
            <a:br>
              <a:rPr lang="fi-FI" dirty="0" smtClean="0"/>
            </a:br>
            <a:r>
              <a:rPr lang="fi-FI" dirty="0" smtClean="0"/>
              <a:t>ja oppimisverkostot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sz="2400" dirty="0" smtClean="0"/>
              <a:t>Tuomo Alasoini</a:t>
            </a:r>
            <a:br>
              <a:rPr lang="fi-FI" sz="2400" dirty="0" smtClean="0"/>
            </a:br>
            <a:r>
              <a:rPr lang="fi-FI" sz="2400" dirty="0" smtClean="0"/>
              <a:t>Teknologiajohtaja, Tekes</a:t>
            </a:r>
            <a:br>
              <a:rPr lang="fi-FI" sz="2400" dirty="0" smtClean="0"/>
            </a:br>
            <a:r>
              <a:rPr lang="fi-FI" sz="2400" dirty="0" err="1" smtClean="0"/>
              <a:t>tuomo.alasoini</a:t>
            </a:r>
            <a:r>
              <a:rPr lang="fi-FI" sz="2400" dirty="0" smtClean="0"/>
              <a:t>(at)</a:t>
            </a:r>
            <a:r>
              <a:rPr lang="fi-FI" sz="2400" dirty="0" err="1" smtClean="0"/>
              <a:t>tekes.fi</a:t>
            </a:r>
            <a:r>
              <a:rPr lang="fi-FI" sz="2400" b="1" dirty="0" smtClean="0"/>
              <a:t/>
            </a:r>
            <a:br>
              <a:rPr lang="fi-FI" sz="2400" b="1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Kumppanuuden pullonkauloja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Ydinosaamiseen </a:t>
            </a:r>
            <a:r>
              <a:rPr lang="fi-FI" dirty="0" smtClean="0"/>
              <a:t>keskittymisellä ja </a:t>
            </a:r>
            <a:r>
              <a:rPr lang="fi-FI" dirty="0" err="1" smtClean="0"/>
              <a:t>ulkoistamisella</a:t>
            </a:r>
            <a:r>
              <a:rPr lang="fi-FI" dirty="0" smtClean="0"/>
              <a:t> haettavat liiketoiminnalliset hyödyt </a:t>
            </a:r>
            <a:r>
              <a:rPr lang="fi-FI" dirty="0" smtClean="0"/>
              <a:t>jäävät </a:t>
            </a:r>
            <a:r>
              <a:rPr lang="fi-FI" dirty="0" smtClean="0"/>
              <a:t>haaveiksi, mikäli eri yrityksiä ei saada puhaltamaan yhteen hiileen tuotantoketjujen sisällä</a:t>
            </a:r>
            <a:r>
              <a:rPr lang="fi-FI" dirty="0" smtClean="0"/>
              <a:t>.</a:t>
            </a:r>
          </a:p>
          <a:p>
            <a:r>
              <a:rPr lang="fi-FI" dirty="0" smtClean="0"/>
              <a:t>Tutkimustulokset osoittavat, </a:t>
            </a:r>
            <a:r>
              <a:rPr lang="fi-FI" dirty="0" smtClean="0"/>
              <a:t>etteivät yritykset ole läheskään aina saavuttaneet </a:t>
            </a:r>
            <a:r>
              <a:rPr lang="fi-FI" dirty="0" err="1" smtClean="0"/>
              <a:t>ulkoistamiseen</a:t>
            </a:r>
            <a:r>
              <a:rPr lang="fi-FI" dirty="0" smtClean="0"/>
              <a:t> liittyneitä tavoitteita varsinkaan kustannussäästöjen </a:t>
            </a:r>
            <a:r>
              <a:rPr lang="fi-FI" dirty="0" smtClean="0"/>
              <a:t>osalta: tuotanto ja </a:t>
            </a:r>
            <a:r>
              <a:rPr lang="fi-FI" dirty="0" err="1" smtClean="0"/>
              <a:t>t&amp;k-toiminta</a:t>
            </a:r>
            <a:r>
              <a:rPr lang="fi-FI" dirty="0" smtClean="0"/>
              <a:t>.</a:t>
            </a:r>
          </a:p>
          <a:p>
            <a:r>
              <a:rPr lang="fi-FI" dirty="0" err="1" smtClean="0"/>
              <a:t>Ulkoistamiset</a:t>
            </a:r>
            <a:r>
              <a:rPr lang="fi-FI" dirty="0" smtClean="0"/>
              <a:t> </a:t>
            </a:r>
            <a:r>
              <a:rPr lang="fi-FI" dirty="0" smtClean="0"/>
              <a:t>ovat myös saattaneet johtaa pahoihinkin vastakkainasetteluihin yritysten johdon ja henkilöstön kesken. </a:t>
            </a:r>
            <a:endParaRPr lang="fi-FI" dirty="0" smtClean="0"/>
          </a:p>
          <a:p>
            <a:r>
              <a:rPr lang="fi-FI" dirty="0" smtClean="0"/>
              <a:t>Kumppanuuteen </a:t>
            </a:r>
            <a:r>
              <a:rPr lang="fi-FI" dirty="0" smtClean="0"/>
              <a:t>liittyvien moninaisten muutosten hallinnan haasteellisuus ja kumppanuuden tyypillisesti edellyttämä uuden osaamisen tarve </a:t>
            </a:r>
            <a:r>
              <a:rPr lang="fi-FI" dirty="0" smtClean="0"/>
              <a:t>tekevät siitä </a:t>
            </a:r>
            <a:r>
              <a:rPr lang="fi-FI" dirty="0" smtClean="0"/>
              <a:t>myös keskeisen työelämän kehittämisen teeman.   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Kumppanuus mahdollisuutena: järjestelmätoimittajat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Toimintojaan </a:t>
            </a:r>
            <a:r>
              <a:rPr lang="fi-FI" dirty="0" smtClean="0"/>
              <a:t>ulkoistavat päähankkijayritykset eivät yleensä halua lisätä, vaan pikemminkin vähentää, omien toimittajiensa määrää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Ne etsivät </a:t>
            </a:r>
            <a:r>
              <a:rPr lang="fi-FI" dirty="0" smtClean="0"/>
              <a:t>kumppaneita, jotka pystyvät </a:t>
            </a:r>
            <a:r>
              <a:rPr lang="fi-FI" dirty="0" smtClean="0"/>
              <a:t>toimittamaan </a:t>
            </a:r>
            <a:r>
              <a:rPr lang="fi-FI" dirty="0" smtClean="0"/>
              <a:t>valmiina </a:t>
            </a:r>
            <a:r>
              <a:rPr lang="fi-FI" dirty="0" smtClean="0"/>
              <a:t>suuria </a:t>
            </a:r>
            <a:r>
              <a:rPr lang="fi-FI" dirty="0" smtClean="0"/>
              <a:t>tuote- tai palvelukokonaisuuksia ja jotka ovat valmiita pitkäjänteiseen </a:t>
            </a:r>
            <a:r>
              <a:rPr lang="fi-FI" dirty="0" smtClean="0"/>
              <a:t>yhteistyöhön: </a:t>
            </a:r>
            <a:r>
              <a:rPr lang="fi-FI" b="1" dirty="0" smtClean="0"/>
              <a:t>järjestelmätoimittajia</a:t>
            </a:r>
            <a:r>
              <a:rPr lang="fi-FI" dirty="0" smtClean="0"/>
              <a:t>. </a:t>
            </a:r>
          </a:p>
          <a:p>
            <a:endParaRPr lang="fi-FI" dirty="0" smtClean="0"/>
          </a:p>
          <a:p>
            <a:r>
              <a:rPr lang="fi-FI" dirty="0" smtClean="0"/>
              <a:t>Järjestelmätoimittajat</a:t>
            </a:r>
            <a:r>
              <a:rPr lang="fi-FI" dirty="0" smtClean="0"/>
              <a:t>, jotka pääsevät kumppanuussuhteeseen esimerkiksi globaalisti toimivien suuryritysten kanssa, ovat tärkeitä uusien työpaikkojen luojia</a:t>
            </a:r>
            <a:r>
              <a:rPr lang="fi-FI" dirty="0" smtClean="0"/>
              <a:t>.</a:t>
            </a:r>
          </a:p>
          <a:p>
            <a:pPr>
              <a:buNone/>
            </a:pPr>
            <a:r>
              <a:rPr lang="fi-FI" dirty="0" smtClean="0"/>
              <a:t> </a:t>
            </a:r>
          </a:p>
          <a:p>
            <a:r>
              <a:rPr lang="fi-FI" dirty="0" smtClean="0"/>
              <a:t>Lisäksi </a:t>
            </a:r>
            <a:r>
              <a:rPr lang="fi-FI" dirty="0" smtClean="0"/>
              <a:t>ne ovat usein merkittäviä uuden tiedon ja osaamisen levittäjiä muuhun yrityskenttään.</a:t>
            </a:r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Järjestelmätoimittajakyvyn rakentamisen haasteita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Järjestelmätoimittajakyvyn omaavien yritysten joukko ei ole vieläkään noussut kovin suureksi. </a:t>
            </a:r>
          </a:p>
          <a:p>
            <a:r>
              <a:rPr lang="fi-FI" dirty="0" smtClean="0"/>
              <a:t>Nouseminen </a:t>
            </a:r>
            <a:r>
              <a:rPr lang="fi-FI" dirty="0" smtClean="0"/>
              <a:t>järjestelmätoimittajaksi edellyttää </a:t>
            </a:r>
            <a:r>
              <a:rPr lang="fi-FI" dirty="0" smtClean="0"/>
              <a:t>yrityksiltä </a:t>
            </a:r>
            <a:r>
              <a:rPr lang="fi-FI" dirty="0" smtClean="0"/>
              <a:t>usein uudenlaista osaamista sekä kykyä ja valmiutta ottaa merkittäviäkin taloudellisia riskejä. </a:t>
            </a:r>
            <a:endParaRPr lang="fi-FI" dirty="0" smtClean="0"/>
          </a:p>
          <a:p>
            <a:r>
              <a:rPr lang="fi-FI" dirty="0" smtClean="0"/>
              <a:t>Uudenlainen </a:t>
            </a:r>
            <a:r>
              <a:rPr lang="fi-FI" dirty="0" smtClean="0"/>
              <a:t>ja vaikeaksi </a:t>
            </a:r>
            <a:r>
              <a:rPr lang="fi-FI" dirty="0" smtClean="0"/>
              <a:t>osoittautunut </a:t>
            </a:r>
            <a:r>
              <a:rPr lang="fi-FI" dirty="0" smtClean="0"/>
              <a:t>vaatimus koskee järjestelmätoimittajan oman toimittajaverkoston ohjaamista ja hallintaa, toisin sanoen kykyä ja valmiutta johtaa oman yrityksen ohella laajempaa verkostoa. </a:t>
            </a:r>
            <a:endParaRPr lang="fi-FI" dirty="0" smtClean="0"/>
          </a:p>
          <a:p>
            <a:r>
              <a:rPr lang="fi-FI" dirty="0" smtClean="0"/>
              <a:t>Päähankkijoiden </a:t>
            </a:r>
            <a:r>
              <a:rPr lang="fi-FI" dirty="0" smtClean="0"/>
              <a:t>ongelmana on usein ollut haluttomuus irtaantua lyhytjänteisestä ja syvään juurtuneesta, puhtaasti kustannusperustaisesta </a:t>
            </a:r>
            <a:r>
              <a:rPr lang="fi-FI" dirty="0" smtClean="0"/>
              <a:t>ajattelusta.  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Kuinka rakentaa kumppanuutta?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Kumppanuus vaatii yrityksiltä </a:t>
            </a:r>
            <a:r>
              <a:rPr lang="fi-FI" dirty="0" smtClean="0"/>
              <a:t>vahvaa keskinäistä luottamusta, läpinäkyvyyttä, yhteistä kieltä, yhteisiä työvälineitä ja sovittuja pelisääntöjä hyötyjen jakamisesta. </a:t>
            </a:r>
            <a:endParaRPr lang="fi-FI" dirty="0" smtClean="0"/>
          </a:p>
          <a:p>
            <a:r>
              <a:rPr lang="fi-FI" dirty="0" smtClean="0"/>
              <a:t>Myös </a:t>
            </a:r>
            <a:r>
              <a:rPr lang="fi-FI" dirty="0" smtClean="0"/>
              <a:t>koko henkilöstön kasvaminen kumppanuuteen on tärkeä onnistumisen edellytys. </a:t>
            </a:r>
            <a:endParaRPr lang="fi-FI" dirty="0" smtClean="0"/>
          </a:p>
          <a:p>
            <a:r>
              <a:rPr lang="fi-FI" dirty="0" smtClean="0"/>
              <a:t>Edellytykset </a:t>
            </a:r>
            <a:r>
              <a:rPr lang="fi-FI" dirty="0" smtClean="0"/>
              <a:t>kumppanuudelle kehittyvätkin vasta ajan ja myönteisten yhteisten kokemusten myötä. </a:t>
            </a:r>
            <a:endParaRPr lang="fi-FI" dirty="0" smtClean="0"/>
          </a:p>
          <a:p>
            <a:r>
              <a:rPr lang="fi-FI" dirty="0" smtClean="0"/>
              <a:t>Kumppanuus </a:t>
            </a:r>
            <a:r>
              <a:rPr lang="fi-FI" dirty="0" smtClean="0"/>
              <a:t>edellyttää kykyä ja valmiutta jatkuvaan uuden opettelemiseen. </a:t>
            </a:r>
            <a:endParaRPr lang="fi-FI" dirty="0" smtClean="0"/>
          </a:p>
          <a:p>
            <a:r>
              <a:rPr lang="fi-FI" dirty="0" smtClean="0"/>
              <a:t>Kumppanuus </a:t>
            </a:r>
            <a:r>
              <a:rPr lang="fi-FI" dirty="0" smtClean="0"/>
              <a:t>vahvistuu yksittäisten askelten kautta eikä siihen ole oikotietä.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Oppimisverkoston käsite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smtClean="0"/>
              <a:t>Oppimisverkoston</a:t>
            </a:r>
            <a:r>
              <a:rPr lang="fi-FI" dirty="0" smtClean="0"/>
              <a:t> käsite viittaa verkostoon, joka on perustettu nimenomaan oppimista varten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Oppiminen </a:t>
            </a:r>
            <a:r>
              <a:rPr lang="fi-FI" dirty="0" smtClean="0"/>
              <a:t>ei </a:t>
            </a:r>
            <a:r>
              <a:rPr lang="fi-FI" dirty="0" smtClean="0"/>
              <a:t>ole </a:t>
            </a:r>
            <a:r>
              <a:rPr lang="fi-FI" dirty="0" smtClean="0"/>
              <a:t>kokemusten jakamisesta syntyvä ”sivutuote” kuten missä tahansa verkostossa vaan verkoston eksplisiittisenä ja ensisijaisena tehtävänä on tuottaa </a:t>
            </a:r>
            <a:r>
              <a:rPr lang="fi-FI" dirty="0" smtClean="0"/>
              <a:t>oppimistapahtumia.</a:t>
            </a:r>
          </a:p>
          <a:p>
            <a:endParaRPr lang="fi-FI" dirty="0" smtClean="0"/>
          </a:p>
          <a:p>
            <a:r>
              <a:rPr lang="fi-FI" dirty="0" smtClean="0"/>
              <a:t>Oppijana </a:t>
            </a:r>
            <a:r>
              <a:rPr lang="fi-FI" dirty="0" smtClean="0"/>
              <a:t>voivat olla tilanteesta riippuen niin verkoston toimintaan osallistuvat yksilöt, ryhmät tai tiimit tai kokonaiset organisaatiot tai yhteisöt, verkoston sisäiset yhteenliittymät kuin koko verkosto sekä joissain tapauksissa myös verkoston ulkopuoliset toimijat.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Vuorovaikutusfoorumit ja yhteiskehittely ydintoimintoina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Ydintoimintona on </a:t>
            </a:r>
            <a:r>
              <a:rPr lang="fi-FI" dirty="0" smtClean="0"/>
              <a:t>verkoston osapuolten keskinäisen vuorovaikutuksen ja siihen parhaimmillaan perustuvan yhteisen kehittämistyön – </a:t>
            </a:r>
            <a:r>
              <a:rPr lang="fi-FI" b="1" dirty="0" smtClean="0"/>
              <a:t>yhteiskehittelyn</a:t>
            </a:r>
            <a:r>
              <a:rPr lang="fi-FI" dirty="0" smtClean="0"/>
              <a:t> – edellytysten edistäminen</a:t>
            </a:r>
            <a:r>
              <a:rPr lang="fi-FI" dirty="0" smtClean="0"/>
              <a:t>.</a:t>
            </a:r>
          </a:p>
          <a:p>
            <a:pPr>
              <a:buNone/>
            </a:pPr>
            <a:r>
              <a:rPr lang="fi-FI" dirty="0" smtClean="0"/>
              <a:t> </a:t>
            </a:r>
          </a:p>
          <a:p>
            <a:r>
              <a:rPr lang="fi-FI" dirty="0" smtClean="0"/>
              <a:t>Yhteiskehittely </a:t>
            </a:r>
            <a:r>
              <a:rPr lang="fi-FI" dirty="0" smtClean="0"/>
              <a:t>ei tarkoita, että eri osapuolten kehittämistavoitteet olisivat sellaisenaan yhtenevät</a:t>
            </a:r>
            <a:r>
              <a:rPr lang="fi-FI" dirty="0" smtClean="0"/>
              <a:t>.</a:t>
            </a:r>
          </a:p>
          <a:p>
            <a:pPr>
              <a:buNone/>
            </a:pPr>
            <a:r>
              <a:rPr lang="fi-FI" dirty="0" smtClean="0"/>
              <a:t> </a:t>
            </a:r>
          </a:p>
          <a:p>
            <a:r>
              <a:rPr lang="fi-FI" dirty="0" smtClean="0"/>
              <a:t>Yhteiskehittely </a:t>
            </a:r>
            <a:r>
              <a:rPr lang="fi-FI" dirty="0" smtClean="0"/>
              <a:t>edellyttää kuitenkin, että eri osapuolet pystyvät verkostossa vuorovaikutuksen myötä löytämään yhteisiä kehittämisen kohteita. </a:t>
            </a:r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Yhteisten </a:t>
            </a:r>
            <a:r>
              <a:rPr lang="fi-FI" dirty="0" smtClean="0"/>
              <a:t>kehittämisen kohteiden identifioiminen edellyttää kehittyneiden menettelytapojen ja välineiden soveltamista verkoston </a:t>
            </a:r>
            <a:r>
              <a:rPr lang="fi-FI" b="1" dirty="0" smtClean="0"/>
              <a:t>vuorovaikutusfoorumeilla</a:t>
            </a:r>
            <a:r>
              <a:rPr lang="fi-FI" dirty="0" smtClean="0"/>
              <a:t>. </a:t>
            </a:r>
            <a:r>
              <a:rPr lang="fi-FI" dirty="0" smtClean="0"/>
              <a:t> 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Toisiaan täydentävyys motiivina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00174"/>
            <a:ext cx="7848600" cy="4440251"/>
          </a:xfrm>
        </p:spPr>
        <p:txBody>
          <a:bodyPr/>
          <a:lstStyle/>
          <a:p>
            <a:r>
              <a:rPr lang="fi-FI" dirty="0" smtClean="0"/>
              <a:t>Oppimisverkostosta puhuminen edellyttää, että eri osapuolilla on toisiaan täydentävää tietoa ja osaamista, sekä, että kukin osapuoli voi tilanteesta riippuen olla verkostossa myös oppijan asemassa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Oppimismahdollisuudet </a:t>
            </a:r>
            <a:r>
              <a:rPr lang="fi-FI" dirty="0" smtClean="0"/>
              <a:t>ovat eri osapuolille ylipäätään motiivi osallistua verkoston toimintaan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Yksikään </a:t>
            </a:r>
            <a:r>
              <a:rPr lang="fi-FI" dirty="0" smtClean="0"/>
              <a:t>osapuoli ei voi olla mukana ”vapaamatkustajana” vaan jokaisen on kyettävä ja oltava valmis antamaan osaamistaan ja ideoitaan myös muiden käyttöön ja hyödyksi</a:t>
            </a:r>
            <a:r>
              <a:rPr lang="fi-FI" dirty="0" smtClean="0"/>
              <a:t>.</a:t>
            </a:r>
          </a:p>
          <a:p>
            <a:pPr>
              <a:buNone/>
            </a:pPr>
            <a:r>
              <a:rPr lang="fi-FI" dirty="0" smtClean="0"/>
              <a:t> </a:t>
            </a:r>
          </a:p>
          <a:p>
            <a:r>
              <a:rPr lang="fi-FI" dirty="0" smtClean="0"/>
              <a:t>Aidossa </a:t>
            </a:r>
            <a:r>
              <a:rPr lang="fi-FI" dirty="0" smtClean="0"/>
              <a:t>oppimisverkostossa kukaan ei voi olla vain joko oppimestarin tai kisällin roolissa. </a:t>
            </a:r>
            <a:r>
              <a:rPr lang="fi-FI" dirty="0" smtClean="0"/>
              <a:t> 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848600" cy="928694"/>
          </a:xfrm>
        </p:spPr>
        <p:txBody>
          <a:bodyPr/>
          <a:lstStyle/>
          <a:p>
            <a:r>
              <a:rPr lang="fi-FI" dirty="0" smtClean="0"/>
              <a:t>Oppimisverkostojen vuorovaikutusfoorumien asetelmia</a:t>
            </a:r>
            <a:endParaRPr lang="fi-FI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"/>
          </p:nvPr>
        </p:nvGraphicFramePr>
        <p:xfrm>
          <a:off x="428596" y="1281600"/>
          <a:ext cx="7848600" cy="46497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7346"/>
                <a:gridCol w="2928958"/>
                <a:gridCol w="3162296"/>
              </a:tblGrid>
              <a:tr h="682528">
                <a:tc>
                  <a:txBody>
                    <a:bodyPr/>
                    <a:lstStyle/>
                    <a:p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OSALLISTEN ASEMA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TIEDON JAKAUTUMINEN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TYYPILLINEN OPPIMISTAPAHTUMA</a:t>
                      </a:r>
                      <a:endParaRPr lang="fi-FI" dirty="0"/>
                    </a:p>
                  </a:txBody>
                  <a:tcPr/>
                </a:tc>
              </a:tr>
              <a:tr h="1174861">
                <a:tc>
                  <a:txBody>
                    <a:bodyPr/>
                    <a:lstStyle/>
                    <a:p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Opettaja ja </a:t>
                      </a:r>
                      <a:r>
                        <a:rPr lang="fi-FI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oppijoita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Verkoston yhdellä jäsenellä on käsiteltävässä teemassa muihin nähden ylivertaista osaamista.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Muut jäsenet saavat ideoita ja rohkaisua tähän teemaan kohdistuvaan kehittämistyöhönsä.</a:t>
                      </a:r>
                      <a:endParaRPr lang="fi-FI" dirty="0"/>
                    </a:p>
                  </a:txBody>
                  <a:tcPr/>
                </a:tc>
              </a:tr>
              <a:tr h="1276284">
                <a:tc>
                  <a:txBody>
                    <a:bodyPr/>
                    <a:lstStyle/>
                    <a:p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Kaikki opettajia ja </a:t>
                      </a:r>
                      <a:r>
                        <a:rPr lang="fi-FI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oppijoita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Verkoston usealla jäsenellä on jo valmiiksi kokemusta käsiteltävästä teemasta.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Benchmarking-tyyppinen</a:t>
                      </a:r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kokemusten vaihto jäsenten kesken luo kaikille jäsenille oppimisen edellytyksiä.</a:t>
                      </a:r>
                      <a:endParaRPr lang="fi-FI" dirty="0"/>
                    </a:p>
                  </a:txBody>
                  <a:tcPr/>
                </a:tc>
              </a:tr>
              <a:tr h="1502170">
                <a:tc>
                  <a:txBody>
                    <a:bodyPr/>
                    <a:lstStyle/>
                    <a:p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Kaikki </a:t>
                      </a:r>
                      <a:r>
                        <a:rPr lang="fi-FI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oppijoita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Verkosto käsittelee teemaa, joka on kaikille jäsenille vielä suhteellisen uusi.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Yhteisesti käynnistettävä selvitystyö auttaa kaikkia jäseniä lisäämään tietoaan ja osaamistaan kyseisestä teemasta. 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Refleksiivinen </a:t>
            </a:r>
            <a:r>
              <a:rPr lang="fi-FI" dirty="0" err="1" smtClean="0"/>
              <a:t>benchmarking</a:t>
            </a:r>
            <a:r>
              <a:rPr lang="fi-FI" dirty="0" smtClean="0"/>
              <a:t> (1/2)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smtClean="0"/>
              <a:t>Kontekstiriippuvuus:</a:t>
            </a:r>
            <a:r>
              <a:rPr lang="fi-FI" dirty="0" smtClean="0"/>
              <a:t> </a:t>
            </a:r>
            <a:r>
              <a:rPr lang="fi-FI" dirty="0" smtClean="0"/>
              <a:t>yrityksen toimintaympäristön ominaisuuksilla on vaikutusta siihen, kuinka soveltamiskelpoisia jotkut käytännöt kyseisessä yrityksessä ovat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b="1" dirty="0" smtClean="0"/>
              <a:t>Systeemiriippuvuus:</a:t>
            </a:r>
            <a:r>
              <a:rPr lang="fi-FI" dirty="0" smtClean="0"/>
              <a:t> </a:t>
            </a:r>
            <a:r>
              <a:rPr lang="fi-FI" dirty="0" smtClean="0"/>
              <a:t>yrityksen jo aiemmin omaksumille käytännöillä on vaikutusta uusien käytäntöjen soveltamiskelpoisuuteen kyseisessä yrityksessä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Oppiminen </a:t>
            </a:r>
            <a:r>
              <a:rPr lang="fi-FI" dirty="0" smtClean="0"/>
              <a:t>ja innovaatiot perustuvat erilaisuuteen ja moninaisuuteen ja joidenkin valittujen standardien mekaaninen käyttäminen kehittämistyön ohjenuorana voi pitkällä aikavälillä pikemminkin kaventaa kuin laventaa eri toimijoiden oppimismahdollisuuksia ja innovatiivisuutta. </a:t>
            </a:r>
            <a:r>
              <a:rPr lang="fi-FI" dirty="0" smtClean="0"/>
              <a:t> 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Refleksiivinen </a:t>
            </a:r>
            <a:r>
              <a:rPr lang="fi-FI" dirty="0" err="1" smtClean="0"/>
              <a:t>benchmarking</a:t>
            </a:r>
            <a:r>
              <a:rPr lang="fi-FI" dirty="0" smtClean="0"/>
              <a:t> (2/2)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Erilaisuudesta </a:t>
            </a:r>
            <a:r>
              <a:rPr lang="fi-FI" dirty="0" smtClean="0"/>
              <a:t>ja moninaisuudesta oppiminen </a:t>
            </a:r>
            <a:r>
              <a:rPr lang="fi-FI" dirty="0" smtClean="0"/>
              <a:t>edellyttää, </a:t>
            </a:r>
            <a:r>
              <a:rPr lang="fi-FI" dirty="0" smtClean="0"/>
              <a:t>että eri toimijat kykenevät identifioimaan sellaisia organisaatioilleen yhteisiä toiminnallisia vastaavuuksia, joiden kesken vertailuasetelmat ovat järkeviä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Vertailun </a:t>
            </a:r>
            <a:r>
              <a:rPr lang="fi-FI" dirty="0" smtClean="0"/>
              <a:t>kohteena oleva toinen organisaatio ei ole toiselle tällöin standardi vaan pikemminkin peili, joka heijastaa erilaisuuksia ja samanlaisuuksia auttaen paikantamaan organisaation omia käytäntöjä ja ratkaisuja laajemmassa kontekstissa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Keskeistä </a:t>
            </a:r>
            <a:r>
              <a:rPr lang="fi-FI" dirty="0" smtClean="0"/>
              <a:t>on dialogisten menetelmien käyttö ja kehittely eikä niinkään mahdollisimman kehittyneiden indikaattorijärjestelmien tai mittaamismenetelmien rakentaminen.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Tiimityön historiasta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Työtä on tehty ryhmissä (tiimeissä) kautta historian, mutta kiinnostus ryhmiä kohtaan organisaation toiminnan kehittämisen näkökulmasta on melko uusi ilmiö.</a:t>
            </a:r>
          </a:p>
          <a:p>
            <a:endParaRPr lang="fi-FI" dirty="0" smtClean="0"/>
          </a:p>
          <a:p>
            <a:r>
              <a:rPr lang="fi-FI" dirty="0" smtClean="0"/>
              <a:t>Erilaisia suhtautumistapoja ryhmiin: taylorismi (negatiivinen), ihmissuhdekoulukunta (psykotekniikkaa), sosiotekninen ajattelu (puoliautonominen ryhmä) ja prosessijohtaminen (prosessi- tai tuoteperustainen tiimi).</a:t>
            </a:r>
          </a:p>
          <a:p>
            <a:pPr>
              <a:buNone/>
            </a:pP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Luottamussuhteiden merkitys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Verkostojen </a:t>
            </a:r>
            <a:r>
              <a:rPr lang="fi-FI" dirty="0" smtClean="0"/>
              <a:t>rakentamisen ja verkostomaisen toiminnan edellyttämän luottamuksellisen vuorovaikutuksen aikaan saamiseen tarvitaan yleensä runsaasti aikaa</a:t>
            </a:r>
            <a:r>
              <a:rPr lang="fi-FI" dirty="0" smtClean="0"/>
              <a:t>.</a:t>
            </a:r>
          </a:p>
          <a:p>
            <a:pPr>
              <a:buNone/>
            </a:pPr>
            <a:r>
              <a:rPr lang="fi-FI" dirty="0" smtClean="0"/>
              <a:t> </a:t>
            </a:r>
          </a:p>
          <a:p>
            <a:r>
              <a:rPr lang="fi-FI" dirty="0" smtClean="0"/>
              <a:t>Helpointa </a:t>
            </a:r>
            <a:r>
              <a:rPr lang="fi-FI" dirty="0" smtClean="0"/>
              <a:t>lähteä liikkeelle, mikäli verkostoon osallistuvien kesken on jo ennestään ollut jonkinlaista vuorovaikutusta tai suoranaista yhteistyötä ja tätä kautta syntynyttä keskinäistä luottamusta</a:t>
            </a:r>
            <a:r>
              <a:rPr lang="fi-FI" dirty="0" smtClean="0"/>
              <a:t>.</a:t>
            </a:r>
          </a:p>
          <a:p>
            <a:pPr>
              <a:buNone/>
            </a:pPr>
            <a:r>
              <a:rPr lang="fi-FI" dirty="0" smtClean="0"/>
              <a:t> </a:t>
            </a:r>
          </a:p>
          <a:p>
            <a:r>
              <a:rPr lang="fi-FI" dirty="0" smtClean="0"/>
              <a:t>Verkosto </a:t>
            </a:r>
            <a:r>
              <a:rPr lang="fi-FI" dirty="0" smtClean="0"/>
              <a:t>tarvitsee yleensä koordinaattorin, jolla on riittävän neutraali asema suhteessa verkoston ydinjäseniin ja joka pystyy sitoutumaan riittävän vahvasti ja pitkäjänteisesti verkostoon ja sen toiminnan kehittämiseen. </a:t>
            </a:r>
            <a:r>
              <a:rPr lang="fi-FI" dirty="0" smtClean="0"/>
              <a:t> 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Verkoston koostumuksen merkitys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Verkoston </a:t>
            </a:r>
            <a:r>
              <a:rPr lang="fi-FI" dirty="0" smtClean="0"/>
              <a:t>koostumus ratkaisee. </a:t>
            </a:r>
            <a:r>
              <a:rPr lang="fi-FI" dirty="0" smtClean="0"/>
              <a:t>millaisia peilejä kokemusten vaihtoa varten verkoston sisälle muodostuu. </a:t>
            </a:r>
            <a:endParaRPr lang="fi-FI" dirty="0" smtClean="0"/>
          </a:p>
          <a:p>
            <a:r>
              <a:rPr lang="fi-FI" dirty="0" smtClean="0"/>
              <a:t>Koostumukseen </a:t>
            </a:r>
            <a:r>
              <a:rPr lang="fi-FI" dirty="0" smtClean="0"/>
              <a:t>liittyviä huomioon otettavia seikkoja ovat mm. verkoston koko, rakenne ja osallisten asiantuntemuksen samanlaisuus vs. erilaisuus. </a:t>
            </a:r>
            <a:endParaRPr lang="fi-FI" dirty="0" smtClean="0"/>
          </a:p>
          <a:p>
            <a:r>
              <a:rPr lang="fi-FI" dirty="0" smtClean="0"/>
              <a:t>Osallisten </a:t>
            </a:r>
            <a:r>
              <a:rPr lang="fi-FI" dirty="0" smtClean="0"/>
              <a:t>asiantuntemuksen samanlaisuus voi kaventaa verkoston tieto- ja osaamispohjaa. </a:t>
            </a:r>
            <a:endParaRPr lang="fi-FI" dirty="0" smtClean="0"/>
          </a:p>
          <a:p>
            <a:r>
              <a:rPr lang="fi-FI" dirty="0" smtClean="0"/>
              <a:t>Erilaisuus </a:t>
            </a:r>
            <a:r>
              <a:rPr lang="fi-FI" dirty="0" smtClean="0"/>
              <a:t>voi puolestaan olla esteenä toisten osallisten lähtökohtien, tavoitteiden, kielen sekä koko käsite- ja arvomaailman ymmärtämiselle </a:t>
            </a:r>
            <a:r>
              <a:rPr lang="fi-FI" dirty="0" smtClean="0"/>
              <a:t>. </a:t>
            </a:r>
          </a:p>
          <a:p>
            <a:r>
              <a:rPr lang="fi-FI" dirty="0" smtClean="0"/>
              <a:t>Vuorovaikutusfoorumien </a:t>
            </a:r>
            <a:r>
              <a:rPr lang="fi-FI" dirty="0" smtClean="0"/>
              <a:t>ja oppimisverkoston muun toiminnan kautta on todennäköisesti helpompaa lievittää jälkimmäistä kuin edellistä ongelmaa.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Osapuolten motiivien ja odotusten merkitys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Millaisin </a:t>
            </a:r>
            <a:r>
              <a:rPr lang="fi-FI" dirty="0" smtClean="0"/>
              <a:t>motiivein ja odotuksin osalliset ovat valmiita toimimaan verkostoissa ja kuinka paljon nämä motiivit ja odotukset poikkeavat </a:t>
            </a:r>
            <a:r>
              <a:rPr lang="fi-FI" dirty="0" smtClean="0"/>
              <a:t>toisistaan?</a:t>
            </a:r>
          </a:p>
          <a:p>
            <a:endParaRPr lang="fi-FI" dirty="0" smtClean="0"/>
          </a:p>
          <a:p>
            <a:r>
              <a:rPr lang="fi-FI" dirty="0" smtClean="0"/>
              <a:t>Koska </a:t>
            </a:r>
            <a:r>
              <a:rPr lang="fi-FI" dirty="0" smtClean="0"/>
              <a:t>oppimisverkostot ovat uudentyyppinen ja joiltain osin myös monimutkaisen tuntuinen projektimuoto, voi osallistumiseen liittyvän hyöty-kustannus-suhteen arvioiminen olla vaikeampaa kuin perinteisemmissä projektimuodoissa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Vuorovaikutusfoorumien </a:t>
            </a:r>
            <a:r>
              <a:rPr lang="fi-FI" dirty="0" smtClean="0"/>
              <a:t>tärkeimpänä odotettavissa olevana hyötynä osallisten kannalta ei ole välttämättä niinkään valmiiden ratkaisujen löytäminen osallisten itsensä mieltämiin ongelmiin kuin näiden ongelmien uudelleen määrittely ja näkeminen uudessa valossa.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Keiden yrityksestä pitäisi osallistua?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28736"/>
            <a:ext cx="7848600" cy="4511689"/>
          </a:xfrm>
        </p:spPr>
        <p:txBody>
          <a:bodyPr/>
          <a:lstStyle/>
          <a:p>
            <a:r>
              <a:rPr lang="fi-FI" dirty="0" smtClean="0"/>
              <a:t>Oppimista </a:t>
            </a:r>
            <a:r>
              <a:rPr lang="fi-FI" dirty="0" smtClean="0"/>
              <a:t>voi tapahtua oppimisverkostoissa monella </a:t>
            </a:r>
            <a:r>
              <a:rPr lang="fi-FI" dirty="0" smtClean="0"/>
              <a:t>tasolla.</a:t>
            </a:r>
          </a:p>
          <a:p>
            <a:pPr>
              <a:buNone/>
            </a:pPr>
            <a:r>
              <a:rPr lang="fi-FI" dirty="0" smtClean="0"/>
              <a:t> </a:t>
            </a:r>
          </a:p>
          <a:p>
            <a:r>
              <a:rPr lang="fi-FI" dirty="0" smtClean="0"/>
              <a:t>Oppimisverkostojen </a:t>
            </a:r>
            <a:r>
              <a:rPr lang="fi-FI" dirty="0" smtClean="0"/>
              <a:t>toiminnan avulla on helpompi saada aikaan yksilötasoista oppimista kuin ryhmä- tai tiimitasoista oppimista puhumattakaan organisaatiotasoisesta oppimisesta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Oppimisen monitasoisuus riippuu </a:t>
            </a:r>
            <a:r>
              <a:rPr lang="fi-FI" dirty="0" smtClean="0"/>
              <a:t>monesta eri tekijästä. </a:t>
            </a:r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Tällaisia </a:t>
            </a:r>
            <a:r>
              <a:rPr lang="fi-FI" dirty="0" smtClean="0"/>
              <a:t>ovat mm. millaisia ja millaisessa asemassa olevia henkilöistä organisaatiosta osallistuu verkoston toimintaan, kuinka vahvasti organisaation johto tukee heidän osallistumistaan ja kuinka läheisesti verkoston toiminta on integroitunut osaksi organisaation omaa kehittämisjärjestelmää.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Tiimityön käyttöönoton ”vääränlaisia” motiiveja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00174"/>
            <a:ext cx="7848600" cy="4440251"/>
          </a:xfrm>
        </p:spPr>
        <p:txBody>
          <a:bodyPr/>
          <a:lstStyle/>
          <a:p>
            <a:r>
              <a:rPr lang="fi-FI" dirty="0" smtClean="0"/>
              <a:t>Muotisyyt.</a:t>
            </a:r>
          </a:p>
          <a:p>
            <a:r>
              <a:rPr lang="fi-FI" dirty="0" smtClean="0"/>
              <a:t>Vain kosmeettisia muutoksia nimeämällä jo olemassa olevia työryhmiä tai muita vastaavia yksiköitä tiimeiksi.</a:t>
            </a:r>
          </a:p>
          <a:p>
            <a:r>
              <a:rPr lang="fi-FI" dirty="0" smtClean="0"/>
              <a:t>Välineenä ohentaa ja mataloittaa organisaatiota ja saada tällä tavalla aikaan säästöjä henkilöstö- ym. kustannuksissa.</a:t>
            </a:r>
          </a:p>
          <a:p>
            <a:r>
              <a:rPr lang="fi-FI" dirty="0" smtClean="0"/>
              <a:t>Em. tapauksissa ja ilman monia muita tiimityötä tukevia muutoksia koko organisaatiossa, kuten esimerkiksi johtamis-, palkitsemis- tai tietojärjestelmissä, tiimien perustaminen on voinut johtaa nopeasti toiminnallisiin ongelmiin. </a:t>
            </a:r>
          </a:p>
          <a:p>
            <a:r>
              <a:rPr lang="fi-FI" dirty="0" smtClean="0"/>
              <a:t>Tiimityöhön siirtymisestä on voinut aiheutua ongelmia myös silloin, kun tiimien perustaminen on toteutettu mekaanisesti jonkin valmiin mallin mukaan tai ylipäätään johdon tai konsulttien yksin ohjaamana muutosprosessina.  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Tiimityö ja </a:t>
            </a:r>
            <a:r>
              <a:rPr lang="fi-FI" dirty="0" err="1" smtClean="0"/>
              <a:t>työhyvinvointi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Tiimityö rajoittaa työntekijän päätösvaltaa omasta työstään, so. tiimityössä tiimien </a:t>
            </a:r>
            <a:r>
              <a:rPr lang="fi-FI" b="1" dirty="0" smtClean="0"/>
              <a:t>yhteisöllinen</a:t>
            </a:r>
            <a:r>
              <a:rPr lang="fi-FI" dirty="0" smtClean="0"/>
              <a:t> autonomia kasvaa työntekijän </a:t>
            </a:r>
            <a:r>
              <a:rPr lang="fi-FI" b="1" dirty="0" smtClean="0"/>
              <a:t>yksilöllisen</a:t>
            </a:r>
            <a:r>
              <a:rPr lang="fi-FI" dirty="0" smtClean="0"/>
              <a:t> autonomian kustannuksella.</a:t>
            </a:r>
          </a:p>
          <a:p>
            <a:r>
              <a:rPr lang="fi-FI" dirty="0" smtClean="0"/>
              <a:t>Kyky vastata joustavasti ja reagoida nopeasti asiakkaiden tarpeisiin edellyttää hyvää toiminnan koordinaatiota prosessin eri vaiheiden kesken. </a:t>
            </a:r>
          </a:p>
          <a:p>
            <a:r>
              <a:rPr lang="fi-FI" dirty="0" smtClean="0"/>
              <a:t>Tämä on helpompaa silloin, kun koordinoinnin kohteena on vain muutama tiimi kuin suuri joukko yksittäisiä ihmisiä.</a:t>
            </a:r>
          </a:p>
          <a:p>
            <a:r>
              <a:rPr lang="fi-FI" dirty="0" err="1" smtClean="0"/>
              <a:t>Työhyvinvoinnin</a:t>
            </a:r>
            <a:r>
              <a:rPr lang="fi-FI" dirty="0" smtClean="0"/>
              <a:t> kannalta on oleellista, kuinka päätöksenteko tapahtuu tiimien sisällä ja kuinka tasavertaisesti tiimit kohtelevat jäseniään esimerkiksi töiden jakamisessa, tiedon jakamisessa, oppimismahdollisuuksien tarjoamisessa ja osallistumisessa koko tiimin toiminnan kehittämiseen.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Oppivan tiimiorganisaation edellytyksistä (1/2)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Tiimityö edellyttää jäseniltä riittävän monipuolista osaamista tiimin eri tehtävistä, toimivaa yhteistyötä tiimin sisällä ja yhteisesti hyväksyttyjä pelisääntöjä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Pelisäännöt kirjataan usein tiimisopimukseen tai -käsikirjaan, joka voi sisältää myös maininnan tiimin arvoista, toiminta-ajatuksesta ja visiosta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Tiimien </a:t>
            </a:r>
            <a:r>
              <a:rPr lang="fi-FI" b="1" dirty="0" smtClean="0"/>
              <a:t>sisäisen</a:t>
            </a:r>
            <a:r>
              <a:rPr lang="fi-FI" dirty="0" smtClean="0"/>
              <a:t> yhteistyön ohella tärkeää on myös tiimien </a:t>
            </a:r>
            <a:r>
              <a:rPr lang="fi-FI" b="1" dirty="0" smtClean="0"/>
              <a:t>välinen</a:t>
            </a:r>
            <a:r>
              <a:rPr lang="fi-FI" dirty="0" smtClean="0"/>
              <a:t> yhteistyö</a:t>
            </a:r>
            <a:r>
              <a:rPr lang="fi-FI" dirty="0" smtClean="0"/>
              <a:t>.</a:t>
            </a:r>
          </a:p>
          <a:p>
            <a:pPr>
              <a:buNone/>
            </a:pPr>
            <a:r>
              <a:rPr lang="fi-FI" dirty="0" smtClean="0"/>
              <a:t> </a:t>
            </a:r>
            <a:endParaRPr lang="fi-FI" dirty="0" smtClean="0"/>
          </a:p>
          <a:p>
            <a:r>
              <a:rPr lang="fi-FI" dirty="0" smtClean="0"/>
              <a:t>Tiimeillä on lisäksi usein yhteistyöverkostoja myös oman organisaation ulkopuolelle.  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Oppivan tiimiorganisaation edellytyksistä (2/2)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Tiimiorganisaatioista voi tulla oppivia organisaatioita vasta sitten, kun tiimeillä on kyky kehittää omaa toimintaansa vuorovaikutuksessa organisaation muiden tiimien, asiakkaiden, alihankkijoiden ja muiden tarvittavien sidosryhmien kanssa.</a:t>
            </a:r>
          </a:p>
          <a:p>
            <a:endParaRPr lang="fi-FI" dirty="0" smtClean="0"/>
          </a:p>
          <a:p>
            <a:r>
              <a:rPr lang="fi-FI" dirty="0" smtClean="0"/>
              <a:t>Jatkuva oman toiminnan, tuotteiden ja palvelujen kehittäminen on ympäristön nopeutuneen muutoksen ja lisääntyneen ennustamattomuuden johdosta entistä tärkeämpää.</a:t>
            </a:r>
          </a:p>
          <a:p>
            <a:endParaRPr lang="fi-FI" dirty="0" smtClean="0"/>
          </a:p>
          <a:p>
            <a:r>
              <a:rPr lang="fi-FI" dirty="0" smtClean="0"/>
              <a:t>Avaintekijöitä onnistumisen kannalta ovat selvä ja motivoiva päämäärä toiminnalle, tiimien jäsenten sitoutuneisuus, toimivat yhteistyösuhteet ja kehittämismenetelmien hallinta.  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 kannattaa edetä?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28736"/>
            <a:ext cx="7848600" cy="4511689"/>
          </a:xfrm>
        </p:spPr>
        <p:txBody>
          <a:bodyPr/>
          <a:lstStyle/>
          <a:p>
            <a:r>
              <a:rPr lang="fi-FI" dirty="0" smtClean="0"/>
              <a:t> Voidaan </a:t>
            </a:r>
            <a:r>
              <a:rPr lang="fi-FI" dirty="0" smtClean="0"/>
              <a:t>edetä pilottien kautta, joiden kokemuksista opitaan ja joita pyritään sen jälkeen laajentamaan organisaation muihin osiin, tai lähteä jo heti toteuttamaan muutosta laajalla rintamalla koko organisaatiossa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b="1" dirty="0" smtClean="0"/>
              <a:t>Pilotit</a:t>
            </a:r>
            <a:r>
              <a:rPr lang="fi-FI" dirty="0" smtClean="0"/>
              <a:t>: </a:t>
            </a:r>
            <a:r>
              <a:rPr lang="fi-FI" dirty="0" smtClean="0"/>
              <a:t>organisaatiossa on suhteellisen itsenäisiä yksiköitä, muutokseen sisältyy merkittäviä riskejä, organisaation kehittämisresurssit ja oma kehittämisosaaminen ovat rajalliset eikä laaja-alaisen muutoksen toteuttamiseen koko organisaatiossa ole välitöntä tarvetta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b="1" dirty="0" smtClean="0"/>
              <a:t>Laaja rintama</a:t>
            </a:r>
            <a:r>
              <a:rPr lang="fi-FI" dirty="0" smtClean="0"/>
              <a:t>: mahdollisuus </a:t>
            </a:r>
            <a:r>
              <a:rPr lang="fi-FI" dirty="0" smtClean="0"/>
              <a:t>nopeaan, jopa tosiaikaiseen, kumuloituvaan oppimisprosessiin usean samassa kehitysvaiheessa olevan tiimin kesken.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Muutosta tehtäessä huomioitavaa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285860"/>
            <a:ext cx="7848600" cy="4654565"/>
          </a:xfrm>
        </p:spPr>
        <p:txBody>
          <a:bodyPr/>
          <a:lstStyle/>
          <a:p>
            <a:r>
              <a:rPr lang="fi-FI" dirty="0" smtClean="0"/>
              <a:t>Tärkeää realistinen analyysi lähtötilanteesta, yhteisesti hyväksytty näkemys tavoitteista, muutoksen koko laajuuden hahmottaminen sekä kaiken tarvittavan tietotaidon hyödyntäminen ja kaikkien ottaminen mukaan, joita muutos koskee. </a:t>
            </a:r>
          </a:p>
          <a:p>
            <a:r>
              <a:rPr lang="fi-FI" dirty="0" smtClean="0"/>
              <a:t>Tiimityö johtaa väkisinkin muutoksiin organisaation sisäisessä päätöksenteossa ja vastuunjaossa, mikä korostaa muutoksen tukena sovellettavien menetelmien kehittyneisyyden tärkeyttä.</a:t>
            </a:r>
          </a:p>
          <a:p>
            <a:r>
              <a:rPr lang="fi-FI" dirty="0" smtClean="0"/>
              <a:t>Tyypillisiä menetelmiä ovat mm. tiimivalmennus ja -koulutus, ryhmäharjoitukset, ideariihet, kehitysryhmätyöskentely, luennot, seminaarit sekä erilaiset analyysit ja kartoitukset. </a:t>
            </a:r>
          </a:p>
          <a:p>
            <a:r>
              <a:rPr lang="fi-FI" dirty="0" smtClean="0"/>
              <a:t>Tiimityöhön siirtymisen hyötyjä ei ole yhtä helppoa perustella kuin työprosessien kehittämisessä: hyödyt vaikeammin arvioitavissa ja ne tulevat vasta pidemmällä ajanjaksolla.</a:t>
            </a:r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Kumppanuus ja mihin sitä tarvitaan?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Samassa </a:t>
            </a:r>
            <a:r>
              <a:rPr lang="fi-FI" dirty="0" smtClean="0"/>
              <a:t>arvoverkostossa </a:t>
            </a:r>
            <a:r>
              <a:rPr lang="fi-FI" dirty="0" smtClean="0"/>
              <a:t>olevien yritysten </a:t>
            </a:r>
            <a:r>
              <a:rPr lang="fi-FI" dirty="0" smtClean="0"/>
              <a:t>välistä pitkäjänteistä, vapaaehtoista ja luottamukseen perustuvaa yhteistyötä, joka tähtää verkoston kehittymiseen ja joka hyödyttää kumppanuuden osapuolia. </a:t>
            </a:r>
            <a:endParaRPr lang="fi-FI" dirty="0" smtClean="0"/>
          </a:p>
          <a:p>
            <a:r>
              <a:rPr lang="fi-FI" dirty="0" smtClean="0"/>
              <a:t>Kumppanit </a:t>
            </a:r>
            <a:r>
              <a:rPr lang="fi-FI" dirty="0" smtClean="0"/>
              <a:t>yhdistävät voimiaan ja osaamistaan nimenomaan arvoverkoston kehittämiseksi – ei vain omien etujensa maksimoimiseksi – yhteisten pelisääntöjen pohjalta. </a:t>
            </a:r>
            <a:endParaRPr lang="fi-FI" dirty="0" smtClean="0"/>
          </a:p>
          <a:p>
            <a:r>
              <a:rPr lang="fi-FI" dirty="0" smtClean="0"/>
              <a:t>Tavoitteena on </a:t>
            </a:r>
            <a:r>
              <a:rPr lang="fi-FI" dirty="0" smtClean="0"/>
              <a:t>tyypillisesti tehokkuuden </a:t>
            </a:r>
            <a:r>
              <a:rPr lang="fi-FI" dirty="0" smtClean="0"/>
              <a:t>lisääminen </a:t>
            </a:r>
            <a:r>
              <a:rPr lang="fi-FI" dirty="0" smtClean="0"/>
              <a:t>ja kustannusten </a:t>
            </a:r>
            <a:r>
              <a:rPr lang="fi-FI" dirty="0" smtClean="0"/>
              <a:t>vähentäminen </a:t>
            </a:r>
            <a:r>
              <a:rPr lang="fi-FI" dirty="0" smtClean="0"/>
              <a:t>tai </a:t>
            </a:r>
            <a:r>
              <a:rPr lang="fi-FI" dirty="0" smtClean="0"/>
              <a:t>halu </a:t>
            </a:r>
            <a:r>
              <a:rPr lang="fi-FI" dirty="0" smtClean="0"/>
              <a:t>etsiä parempia kasvun tai uuden liiketoiminnan mahdollisuuksia. </a:t>
            </a:r>
            <a:endParaRPr lang="fi-FI" dirty="0" smtClean="0"/>
          </a:p>
          <a:p>
            <a:r>
              <a:rPr lang="fi-FI" dirty="0" smtClean="0"/>
              <a:t>Kumppanuudella yritykset </a:t>
            </a:r>
            <a:r>
              <a:rPr lang="fi-FI" dirty="0" smtClean="0"/>
              <a:t>voivat usein saavuttaa merkittävämpiä liiketaloudellisia hyötyjä kuin keskittymällä kehittämään ainoastaan sisäisiä toimintojaan ja prosessejaan. </a:t>
            </a:r>
            <a:r>
              <a:rPr lang="fi-FI" dirty="0" smtClean="0"/>
              <a:t> 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10/2009</a:t>
            </a:r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© Copyright Tekes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kes teema">
  <a:themeElements>
    <a:clrScheme name="Tekes Yleinen">
      <a:dk1>
        <a:srgbClr val="004B8D"/>
      </a:dk1>
      <a:lt1>
        <a:sysClr val="window" lastClr="FFFFFF"/>
      </a:lt1>
      <a:dk2>
        <a:srgbClr val="004B8D"/>
      </a:dk2>
      <a:lt2>
        <a:srgbClr val="FFFFFF"/>
      </a:lt2>
      <a:accent1>
        <a:srgbClr val="00B6E7"/>
      </a:accent1>
      <a:accent2>
        <a:srgbClr val="0083CD"/>
      </a:accent2>
      <a:accent3>
        <a:srgbClr val="EB9328"/>
      </a:accent3>
      <a:accent4>
        <a:srgbClr val="99CC33"/>
      </a:accent4>
      <a:accent5>
        <a:srgbClr val="CC0033"/>
      </a:accent5>
      <a:accent6>
        <a:srgbClr val="7F7F7F"/>
      </a:accent6>
      <a:hlink>
        <a:srgbClr val="004B8D"/>
      </a:hlink>
      <a:folHlink>
        <a:srgbClr val="800080"/>
      </a:folHlink>
    </a:clrScheme>
    <a:fontScheme name="Tekes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</TotalTime>
  <Words>1750</Words>
  <Application>Microsoft Office PowerPoint</Application>
  <PresentationFormat>Näytössä katseltava diaesitys (4:3)</PresentationFormat>
  <Paragraphs>187</Paragraphs>
  <Slides>23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23</vt:i4>
      </vt:variant>
    </vt:vector>
  </HeadingPairs>
  <TitlesOfParts>
    <vt:vector size="24" baseType="lpstr">
      <vt:lpstr>Tekes teema</vt:lpstr>
      <vt:lpstr>   Yhteistoiminnan kulttuuriperusta yrityksissä   Tiimit, tuotannollinen kumppanuus  ja oppimisverkostot    Tuomo Alasoini Teknologiajohtaja, Tekes tuomo.alasoini(at)tekes.fi   </vt:lpstr>
      <vt:lpstr>Tiimityön historiasta</vt:lpstr>
      <vt:lpstr>Tiimityön käyttöönoton ”vääränlaisia” motiiveja</vt:lpstr>
      <vt:lpstr>Tiimityö ja työhyvinvointi</vt:lpstr>
      <vt:lpstr>Oppivan tiimiorganisaation edellytyksistä (1/2)</vt:lpstr>
      <vt:lpstr>Oppivan tiimiorganisaation edellytyksistä (2/2)</vt:lpstr>
      <vt:lpstr>Miten kannattaa edetä?</vt:lpstr>
      <vt:lpstr>Muutosta tehtäessä huomioitavaa</vt:lpstr>
      <vt:lpstr>Kumppanuus ja mihin sitä tarvitaan?</vt:lpstr>
      <vt:lpstr>Kumppanuuden pullonkauloja</vt:lpstr>
      <vt:lpstr>Kumppanuus mahdollisuutena: järjestelmätoimittajat</vt:lpstr>
      <vt:lpstr>Järjestelmätoimittajakyvyn rakentamisen haasteita</vt:lpstr>
      <vt:lpstr>Kuinka rakentaa kumppanuutta?</vt:lpstr>
      <vt:lpstr>Oppimisverkoston käsite</vt:lpstr>
      <vt:lpstr>Vuorovaikutusfoorumit ja yhteiskehittely ydintoimintoina</vt:lpstr>
      <vt:lpstr>Toisiaan täydentävyys motiivina</vt:lpstr>
      <vt:lpstr>Oppimisverkostojen vuorovaikutusfoorumien asetelmia</vt:lpstr>
      <vt:lpstr>Refleksiivinen benchmarking (1/2)</vt:lpstr>
      <vt:lpstr>Refleksiivinen benchmarking (2/2)</vt:lpstr>
      <vt:lpstr> Luottamussuhteiden merkitys</vt:lpstr>
      <vt:lpstr>Verkoston koostumuksen merkitys</vt:lpstr>
      <vt:lpstr>Osapuolten motiivien ja odotusten merkitys</vt:lpstr>
      <vt:lpstr>Keiden yrityksestä pitäisi osallistua?</vt:lpstr>
    </vt:vector>
  </TitlesOfParts>
  <Company>FC Sovelto Oyj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>Tekes Powerpoint-malli</dc:subject>
  <dc:creator>Anna Perttilä/FC Sovelto Oyj</dc:creator>
  <cp:lastModifiedBy>Tuomo Alasoini</cp:lastModifiedBy>
  <cp:revision>161</cp:revision>
  <dcterms:created xsi:type="dcterms:W3CDTF">2009-10-05T12:35:00Z</dcterms:created>
  <dcterms:modified xsi:type="dcterms:W3CDTF">2010-05-24T13:26:37Z</dcterms:modified>
</cp:coreProperties>
</file>